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A300"/>
    <a:srgbClr val="926F00"/>
    <a:srgbClr val="007F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Relationship Id="rId4" Type="http://schemas.openxmlformats.org/officeDocument/2006/relationships/image" Target="../media/image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11" Type="http://schemas.openxmlformats.org/officeDocument/2006/relationships/image" Target="../media/image7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6.wmf"/><Relationship Id="rId4" Type="http://schemas.openxmlformats.org/officeDocument/2006/relationships/image" Target="../media/image3.wmf"/><Relationship Id="rId9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01616" y="476672"/>
            <a:ext cx="5542384" cy="1470025"/>
          </a:xfrm>
        </p:spPr>
        <p:txBody>
          <a:bodyPr/>
          <a:lstStyle/>
          <a:p>
            <a:r>
              <a:rPr lang="uk-UA" b="1" i="1" dirty="0" err="1" smtClean="0">
                <a:solidFill>
                  <a:srgbClr val="007FAC"/>
                </a:solidFill>
              </a:rPr>
              <a:t>Салєхова</a:t>
            </a:r>
            <a:r>
              <a:rPr lang="uk-UA" b="1" i="1" dirty="0" smtClean="0">
                <a:solidFill>
                  <a:srgbClr val="007FAC"/>
                </a:solidFill>
              </a:rPr>
              <a:t> Світлана Володимирівна</a:t>
            </a:r>
            <a:endParaRPr lang="uk-UA" b="1" i="1" dirty="0">
              <a:solidFill>
                <a:srgbClr val="007FAC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31840" y="2276872"/>
            <a:ext cx="6012160" cy="3361928"/>
          </a:xfrm>
        </p:spPr>
        <p:txBody>
          <a:bodyPr>
            <a:normAutofit lnSpcReduction="10000"/>
          </a:bodyPr>
          <a:lstStyle/>
          <a:p>
            <a:r>
              <a:rPr lang="uk-UA" sz="2800" b="1" i="1" dirty="0" smtClean="0">
                <a:solidFill>
                  <a:srgbClr val="FFC000"/>
                </a:solidFill>
              </a:rPr>
              <a:t>Викладач української мови </a:t>
            </a:r>
          </a:p>
          <a:p>
            <a:r>
              <a:rPr lang="uk-UA" sz="2800" b="1" i="1" dirty="0" smtClean="0">
                <a:solidFill>
                  <a:srgbClr val="FFC000"/>
                </a:solidFill>
              </a:rPr>
              <a:t>та літератури </a:t>
            </a:r>
          </a:p>
          <a:p>
            <a:r>
              <a:rPr lang="ru-RU" sz="2800" b="1" i="1" dirty="0" smtClean="0">
                <a:solidFill>
                  <a:srgbClr val="FFC000"/>
                </a:solidFill>
              </a:rPr>
              <a:t>ВСП </a:t>
            </a:r>
            <a:r>
              <a:rPr lang="ru-RU" sz="2800" b="1" i="1" dirty="0">
                <a:solidFill>
                  <a:srgbClr val="FFC000"/>
                </a:solidFill>
              </a:rPr>
              <a:t>«МФК </a:t>
            </a:r>
            <a:r>
              <a:rPr lang="ru-RU" sz="2800" b="1" i="1" dirty="0" err="1">
                <a:solidFill>
                  <a:srgbClr val="FFC000"/>
                </a:solidFill>
              </a:rPr>
              <a:t>ДонНУЕТ</a:t>
            </a:r>
            <a:r>
              <a:rPr lang="ru-RU" sz="2800" b="1" i="1" dirty="0">
                <a:solidFill>
                  <a:srgbClr val="FFC000"/>
                </a:solidFill>
              </a:rPr>
              <a:t> </a:t>
            </a:r>
            <a:r>
              <a:rPr lang="ru-RU" sz="2800" b="1" i="1" dirty="0" err="1">
                <a:solidFill>
                  <a:srgbClr val="FFC000"/>
                </a:solidFill>
              </a:rPr>
              <a:t>імені</a:t>
            </a:r>
            <a:r>
              <a:rPr lang="ru-RU" sz="2800" b="1" i="1" dirty="0">
                <a:solidFill>
                  <a:srgbClr val="FFC000"/>
                </a:solidFill>
              </a:rPr>
              <a:t> </a:t>
            </a:r>
            <a:r>
              <a:rPr lang="ru-RU" sz="2800" b="1" i="1" dirty="0" err="1">
                <a:solidFill>
                  <a:srgbClr val="FFC000"/>
                </a:solidFill>
              </a:rPr>
              <a:t>Михайла</a:t>
            </a:r>
            <a:r>
              <a:rPr lang="ru-RU" sz="2800" b="1" i="1" dirty="0">
                <a:solidFill>
                  <a:srgbClr val="FFC000"/>
                </a:solidFill>
              </a:rPr>
              <a:t> </a:t>
            </a:r>
            <a:r>
              <a:rPr lang="ru-RU" sz="2800" b="1" i="1" dirty="0" err="1">
                <a:solidFill>
                  <a:srgbClr val="FFC000"/>
                </a:solidFill>
              </a:rPr>
              <a:t>Туган-Барановського</a:t>
            </a:r>
            <a:r>
              <a:rPr lang="ru-RU" sz="2800" b="1" i="1" dirty="0">
                <a:solidFill>
                  <a:srgbClr val="FFC000"/>
                </a:solidFill>
              </a:rPr>
              <a:t>»</a:t>
            </a:r>
          </a:p>
          <a:p>
            <a:endParaRPr lang="uk-UA" b="1" i="1" dirty="0" smtClean="0">
              <a:solidFill>
                <a:srgbClr val="0070C0"/>
              </a:solidFill>
            </a:endParaRPr>
          </a:p>
          <a:p>
            <a:r>
              <a:rPr lang="uk-UA" b="1" i="1" dirty="0" smtClean="0">
                <a:solidFill>
                  <a:srgbClr val="0070C0"/>
                </a:solidFill>
              </a:rPr>
              <a:t>Кваліфікаційна категорія «спеціаліст»</a:t>
            </a:r>
            <a:endParaRPr lang="uk-UA" b="1" i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C:\Users\Света\Desktop\Фото_Салєхов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096344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81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404664"/>
            <a:ext cx="7056784" cy="1470025"/>
          </a:xfrm>
        </p:spPr>
        <p:txBody>
          <a:bodyPr/>
          <a:lstStyle/>
          <a:p>
            <a:r>
              <a:rPr lang="uk-UA" b="1" i="1" dirty="0" smtClean="0">
                <a:solidFill>
                  <a:srgbClr val="007FAC"/>
                </a:solidFill>
              </a:rPr>
              <a:t>Основні відомості про викладача</a:t>
            </a:r>
            <a:endParaRPr lang="uk-UA" b="1" i="1" dirty="0">
              <a:solidFill>
                <a:srgbClr val="007FAC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6926564"/>
              </p:ext>
            </p:extLst>
          </p:nvPr>
        </p:nvGraphicFramePr>
        <p:xfrm>
          <a:off x="1331640" y="1988840"/>
          <a:ext cx="7632848" cy="46805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16025"/>
                <a:gridCol w="3816823"/>
              </a:tblGrid>
              <a:tr h="4917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Дата народження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листопада 1985 року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1536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Освіта 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Філологічний факультет Донецького національного університету (магістратура 2003-2008, аспірантура 2011-2014)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4917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Спеціальність за дипломом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Магістр української філології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1536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Посада 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Викладач української мови та літератури, зарубіжної літератури, української мови за професійним спрямуванням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624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Стаж 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7 </a:t>
                      </a:r>
                      <a:r>
                        <a:rPr lang="ru-RU" sz="1800" dirty="0" err="1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років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150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rgbClr val="0070C0"/>
                </a:solidFill>
              </a:rPr>
              <a:t>Методична проблема</a:t>
            </a:r>
            <a:endParaRPr lang="uk-UA" b="1" i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216024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>
                <a:solidFill>
                  <a:srgbClr val="D6A300"/>
                </a:solidFill>
              </a:rPr>
              <a:t>«</a:t>
            </a:r>
            <a:r>
              <a:rPr lang="ru-RU" b="1" i="1" dirty="0" err="1">
                <a:solidFill>
                  <a:srgbClr val="D6A300"/>
                </a:solidFill>
              </a:rPr>
              <a:t>Мовленнєва</a:t>
            </a:r>
            <a:r>
              <a:rPr lang="ru-RU" b="1" i="1" dirty="0">
                <a:solidFill>
                  <a:srgbClr val="D6A300"/>
                </a:solidFill>
              </a:rPr>
              <a:t> культура як </a:t>
            </a:r>
            <a:r>
              <a:rPr lang="ru-RU" b="1" i="1" dirty="0" err="1">
                <a:solidFill>
                  <a:srgbClr val="D6A300"/>
                </a:solidFill>
              </a:rPr>
              <a:t>важлива</a:t>
            </a:r>
            <a:r>
              <a:rPr lang="ru-RU" b="1" i="1" dirty="0">
                <a:solidFill>
                  <a:srgbClr val="D6A300"/>
                </a:solidFill>
              </a:rPr>
              <a:t> </a:t>
            </a:r>
            <a:r>
              <a:rPr lang="ru-RU" b="1" i="1" dirty="0" err="1">
                <a:solidFill>
                  <a:srgbClr val="D6A300"/>
                </a:solidFill>
              </a:rPr>
              <a:t>складова</a:t>
            </a:r>
            <a:r>
              <a:rPr lang="ru-RU" b="1" i="1" dirty="0">
                <a:solidFill>
                  <a:srgbClr val="D6A300"/>
                </a:solidFill>
              </a:rPr>
              <a:t> </a:t>
            </a:r>
            <a:r>
              <a:rPr lang="ru-RU" b="1" i="1" dirty="0" err="1">
                <a:solidFill>
                  <a:srgbClr val="D6A300"/>
                </a:solidFill>
              </a:rPr>
              <a:t>формування</a:t>
            </a:r>
            <a:r>
              <a:rPr lang="ru-RU" b="1" i="1" dirty="0">
                <a:solidFill>
                  <a:srgbClr val="D6A300"/>
                </a:solidFill>
              </a:rPr>
              <a:t> </a:t>
            </a:r>
            <a:r>
              <a:rPr lang="ru-RU" b="1" i="1" dirty="0" err="1">
                <a:solidFill>
                  <a:srgbClr val="D6A300"/>
                </a:solidFill>
              </a:rPr>
              <a:t>національно-патріотичного</a:t>
            </a:r>
            <a:r>
              <a:rPr lang="ru-RU" b="1" i="1" dirty="0">
                <a:solidFill>
                  <a:srgbClr val="D6A300"/>
                </a:solidFill>
              </a:rPr>
              <a:t> </a:t>
            </a:r>
            <a:r>
              <a:rPr lang="ru-RU" b="1" i="1" dirty="0" err="1">
                <a:solidFill>
                  <a:srgbClr val="D6A300"/>
                </a:solidFill>
              </a:rPr>
              <a:t>виховання</a:t>
            </a:r>
            <a:r>
              <a:rPr lang="ru-RU" b="1" i="1" dirty="0">
                <a:solidFill>
                  <a:srgbClr val="D6A300"/>
                </a:solidFill>
              </a:rPr>
              <a:t> </a:t>
            </a:r>
            <a:r>
              <a:rPr lang="ru-RU" b="1" i="1" dirty="0" err="1">
                <a:solidFill>
                  <a:srgbClr val="D6A300"/>
                </a:solidFill>
              </a:rPr>
              <a:t>сучасного</a:t>
            </a:r>
            <a:r>
              <a:rPr lang="ru-RU" b="1" i="1" dirty="0">
                <a:solidFill>
                  <a:srgbClr val="D6A300"/>
                </a:solidFill>
              </a:rPr>
              <a:t> студента та </a:t>
            </a:r>
            <a:r>
              <a:rPr lang="ru-RU" b="1" i="1" dirty="0" err="1">
                <a:solidFill>
                  <a:srgbClr val="D6A300"/>
                </a:solidFill>
              </a:rPr>
              <a:t>майбутнього</a:t>
            </a:r>
            <a:r>
              <a:rPr lang="ru-RU" b="1" i="1" dirty="0">
                <a:solidFill>
                  <a:srgbClr val="D6A300"/>
                </a:solidFill>
              </a:rPr>
              <a:t> </a:t>
            </a:r>
            <a:r>
              <a:rPr lang="ru-RU" b="1" i="1" dirty="0" err="1">
                <a:solidFill>
                  <a:srgbClr val="D6A300"/>
                </a:solidFill>
              </a:rPr>
              <a:t>фахівця</a:t>
            </a:r>
            <a:r>
              <a:rPr lang="ru-RU" b="1" i="1" dirty="0">
                <a:solidFill>
                  <a:srgbClr val="D6A300"/>
                </a:solidFill>
              </a:rPr>
              <a:t>»</a:t>
            </a:r>
            <a:endParaRPr lang="uk-UA" b="1" i="1" dirty="0">
              <a:solidFill>
                <a:srgbClr val="D6A30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23928" y="3356992"/>
            <a:ext cx="5235994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i="1" dirty="0" smtClean="0">
                <a:solidFill>
                  <a:srgbClr val="0070C0"/>
                </a:solidFill>
              </a:rPr>
              <a:t>Реалізація</a:t>
            </a:r>
          </a:p>
          <a:p>
            <a:pPr algn="l"/>
            <a:r>
              <a:rPr lang="uk-UA" dirty="0" smtClean="0">
                <a:solidFill>
                  <a:srgbClr val="926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Доповіді </a:t>
            </a:r>
            <a:r>
              <a:rPr lang="uk-UA" dirty="0">
                <a:solidFill>
                  <a:srgbClr val="926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засіданнях циклової комісії соціально-гуманітарних дисциплін, на педагогічній раді коледжу;</a:t>
            </a:r>
            <a:endParaRPr lang="ru-RU" dirty="0">
              <a:solidFill>
                <a:srgbClr val="926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uk-UA" dirty="0" smtClean="0">
                <a:solidFill>
                  <a:srgbClr val="926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Участь у </a:t>
            </a:r>
            <a:r>
              <a:rPr lang="uk-UA" dirty="0">
                <a:solidFill>
                  <a:srgbClr val="926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</a:t>
            </a:r>
            <a:r>
              <a:rPr lang="uk-UA" dirty="0" smtClean="0">
                <a:solidFill>
                  <a:srgbClr val="926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Всеукраїнській науково-практичній </a:t>
            </a:r>
            <a:r>
              <a:rPr lang="uk-UA" dirty="0">
                <a:solidFill>
                  <a:srgbClr val="926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конференції «</a:t>
            </a:r>
            <a:r>
              <a:rPr lang="uk-UA" dirty="0" smtClean="0">
                <a:solidFill>
                  <a:srgbClr val="926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Актуальні </a:t>
            </a:r>
            <a:r>
              <a:rPr lang="uk-UA" dirty="0">
                <a:solidFill>
                  <a:srgbClr val="926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проблеми сучасної освіти: реалії та перспективи 2023» </a:t>
            </a:r>
            <a:endParaRPr lang="uk-UA" dirty="0">
              <a:solidFill>
                <a:srgbClr val="926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uk-UA" dirty="0" smtClean="0">
                <a:solidFill>
                  <a:srgbClr val="926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Публікації наукових статей</a:t>
            </a:r>
            <a:endParaRPr lang="uk-UA" dirty="0">
              <a:solidFill>
                <a:srgbClr val="926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>
              <a:buFontTx/>
              <a:buChar char="-"/>
            </a:pPr>
            <a:endParaRPr lang="uk-UA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04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110"/>
            <a:ext cx="8229600" cy="687586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0070C0"/>
                </a:solidFill>
              </a:rPr>
              <a:t>Підвищення кваліфікації</a:t>
            </a:r>
            <a:endParaRPr lang="uk-UA" b="1" i="1" dirty="0">
              <a:solidFill>
                <a:srgbClr val="0070C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23928" y="3356992"/>
            <a:ext cx="5235994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Tx/>
              <a:buChar char="-"/>
            </a:pPr>
            <a:endParaRPr lang="uk-UA" b="1" i="1" dirty="0">
              <a:solidFill>
                <a:srgbClr val="0070C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9518412"/>
              </p:ext>
            </p:extLst>
          </p:nvPr>
        </p:nvGraphicFramePr>
        <p:xfrm>
          <a:off x="0" y="692696"/>
          <a:ext cx="3168352" cy="2520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PDF" r:id="rId3" imgW="0" imgH="360" progId="FoxitReader.Document">
                  <p:embed/>
                </p:oleObj>
              </mc:Choice>
              <mc:Fallback>
                <p:oleObj name="PDF" r:id="rId3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692696"/>
                        <a:ext cx="3168352" cy="25202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9967202"/>
              </p:ext>
            </p:extLst>
          </p:nvPr>
        </p:nvGraphicFramePr>
        <p:xfrm>
          <a:off x="2483768" y="896368"/>
          <a:ext cx="3482093" cy="2460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PDF" r:id="rId5" imgW="0" imgH="360" progId="FoxitReader.Document">
                  <p:embed/>
                </p:oleObj>
              </mc:Choice>
              <mc:Fallback>
                <p:oleObj name="PDF" r:id="rId5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83768" y="896368"/>
                        <a:ext cx="3482093" cy="24606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7143517"/>
              </p:ext>
            </p:extLst>
          </p:nvPr>
        </p:nvGraphicFramePr>
        <p:xfrm>
          <a:off x="5580112" y="582926"/>
          <a:ext cx="3240360" cy="22898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PDF" r:id="rId7" imgW="0" imgH="360" progId="FoxitReader.Document">
                  <p:embed/>
                </p:oleObj>
              </mc:Choice>
              <mc:Fallback>
                <p:oleObj name="PDF" r:id="rId7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80112" y="582926"/>
                        <a:ext cx="3240360" cy="22898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7689564"/>
              </p:ext>
            </p:extLst>
          </p:nvPr>
        </p:nvGraphicFramePr>
        <p:xfrm>
          <a:off x="2123728" y="2719600"/>
          <a:ext cx="2874963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PDF" r:id="rId9" imgW="0" imgH="360" progId="FoxitReader.Document">
                  <p:embed/>
                </p:oleObj>
              </mc:Choice>
              <mc:Fallback>
                <p:oleObj name="PDF" r:id="rId9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123728" y="2719600"/>
                        <a:ext cx="2874963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9" name="Picture 3" descr="C:\Users\Света\Desktop\атестація_Салєхова\сертифікати\7 сертифікат 04.01.24 УМ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663368"/>
            <a:ext cx="3168352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57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rgbClr val="0070C0"/>
                </a:solidFill>
              </a:rPr>
              <a:t>Робота зі студентами</a:t>
            </a:r>
            <a:endParaRPr lang="uk-UA" b="1" i="1" dirty="0">
              <a:solidFill>
                <a:srgbClr val="0070C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23928" y="3356992"/>
            <a:ext cx="5235994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Tx/>
              <a:buChar char="-"/>
            </a:pPr>
            <a:endParaRPr lang="uk-UA" b="1" i="1" dirty="0">
              <a:solidFill>
                <a:srgbClr val="0070C0"/>
              </a:solidFill>
            </a:endParaRPr>
          </a:p>
        </p:txBody>
      </p:sp>
      <p:pic>
        <p:nvPicPr>
          <p:cNvPr id="5123" name="Picture 3" descr="C:\Users\Света\Desktop\атестація_Салєхова\сертифікати\4 Сертифікат конференця 2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421196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Света\Desktop\атестація_Салєхова\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4032596"/>
            <a:ext cx="4572000" cy="282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Света\Desktop\шевченко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99" y="1323036"/>
            <a:ext cx="4572001" cy="282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Света\Desktop\конкурси\photo_2023-10-27_12-00-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2596"/>
            <a:ext cx="4817568" cy="282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19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1124744"/>
            <a:ext cx="6516216" cy="4392488"/>
          </a:xfrm>
        </p:spPr>
        <p:txBody>
          <a:bodyPr>
            <a:noAutofit/>
          </a:bodyPr>
          <a:lstStyle/>
          <a:p>
            <a:pPr algn="l"/>
            <a:r>
              <a:rPr lang="uk-UA" sz="3600" b="1" dirty="0" smtClean="0">
                <a:solidFill>
                  <a:srgbClr val="D6A300"/>
                </a:solidFill>
              </a:rPr>
              <a:t>- аналіз взаємодії </a:t>
            </a:r>
            <a:r>
              <a:rPr lang="uk-UA" sz="3600" b="1" dirty="0">
                <a:solidFill>
                  <a:srgbClr val="D6A300"/>
                </a:solidFill>
              </a:rPr>
              <a:t>мовленнєвої поведінки студентів з їхньою суспільною </a:t>
            </a:r>
            <a:r>
              <a:rPr lang="uk-UA" sz="3600" b="1" dirty="0" smtClean="0">
                <a:solidFill>
                  <a:srgbClr val="D6A300"/>
                </a:solidFill>
              </a:rPr>
              <a:t>позицією</a:t>
            </a:r>
            <a:br>
              <a:rPr lang="uk-UA" sz="3600" b="1" dirty="0" smtClean="0">
                <a:solidFill>
                  <a:srgbClr val="D6A300"/>
                </a:solidFill>
              </a:rPr>
            </a:br>
            <a:r>
              <a:rPr lang="uk-UA" sz="3600" b="1" dirty="0" smtClean="0">
                <a:solidFill>
                  <a:srgbClr val="D6A300"/>
                </a:solidFill>
              </a:rPr>
              <a:t>-розробка схем </a:t>
            </a:r>
            <a:r>
              <a:rPr lang="uk-UA" sz="3600" b="1" dirty="0">
                <a:solidFill>
                  <a:srgbClr val="D6A300"/>
                </a:solidFill>
              </a:rPr>
              <a:t>і </a:t>
            </a:r>
            <a:r>
              <a:rPr lang="uk-UA" sz="3600" b="1" dirty="0" smtClean="0">
                <a:solidFill>
                  <a:srgbClr val="D6A300"/>
                </a:solidFill>
              </a:rPr>
              <a:t>шаблонів </a:t>
            </a:r>
            <a:r>
              <a:rPr lang="uk-UA" sz="3600" b="1" dirty="0">
                <a:solidFill>
                  <a:srgbClr val="D6A300"/>
                </a:solidFill>
              </a:rPr>
              <a:t>документів для кращого засвоєння </a:t>
            </a:r>
            <a:r>
              <a:rPr lang="uk-UA" sz="3600" b="1" dirty="0" smtClean="0">
                <a:solidFill>
                  <a:srgbClr val="D6A300"/>
                </a:solidFill>
              </a:rPr>
              <a:t>студентами професійних </a:t>
            </a:r>
            <a:r>
              <a:rPr lang="uk-UA" sz="3600" b="1" dirty="0">
                <a:solidFill>
                  <a:srgbClr val="D6A300"/>
                </a:solidFill>
              </a:rPr>
              <a:t>мовленнєвих особливостей</a:t>
            </a:r>
            <a:endParaRPr lang="uk-UA" sz="3600" b="1" i="1" dirty="0">
              <a:solidFill>
                <a:srgbClr val="D6A30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305931" y="1736812"/>
            <a:ext cx="5235994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Tx/>
              <a:buChar char="-"/>
            </a:pPr>
            <a:endParaRPr lang="uk-UA" b="1" i="1" dirty="0">
              <a:solidFill>
                <a:srgbClr val="0070C0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75928" y="413048"/>
            <a:ext cx="8229600" cy="711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b="1" i="1" dirty="0" smtClean="0">
                <a:solidFill>
                  <a:srgbClr val="0070C0"/>
                </a:solidFill>
              </a:rPr>
              <a:t>Перспективи</a:t>
            </a:r>
            <a:endParaRPr lang="uk-UA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68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138</Words>
  <Application>Microsoft Office PowerPoint</Application>
  <PresentationFormat>Экран (4:3)</PresentationFormat>
  <Paragraphs>27</Paragraphs>
  <Slides>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8" baseType="lpstr">
      <vt:lpstr>Тема Office</vt:lpstr>
      <vt:lpstr>Foxit PDF Document</vt:lpstr>
      <vt:lpstr>Салєхова Світлана Володимирівна</vt:lpstr>
      <vt:lpstr>Основні відомості про викладача</vt:lpstr>
      <vt:lpstr>Методична проблема</vt:lpstr>
      <vt:lpstr>Підвищення кваліфікації</vt:lpstr>
      <vt:lpstr>Робота зі студентами</vt:lpstr>
      <vt:lpstr>- аналіз взаємодії мовленнєвої поведінки студентів з їхньою суспільною позицією -розробка схем і шаблонів документів для кращого засвоєння студентами професійних мовленнєвих особливостей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Салєхова Світлана Володимирівна</dc:title>
  <dc:creator>Света</dc:creator>
  <cp:lastModifiedBy>Света</cp:lastModifiedBy>
  <cp:revision>6</cp:revision>
  <dcterms:created xsi:type="dcterms:W3CDTF">2024-03-13T12:51:09Z</dcterms:created>
  <dcterms:modified xsi:type="dcterms:W3CDTF">2024-03-13T14:25:26Z</dcterms:modified>
</cp:coreProperties>
</file>